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35" autoAdjust="0"/>
  </p:normalViewPr>
  <p:slideViewPr>
    <p:cSldViewPr snapToGrid="0">
      <p:cViewPr varScale="1">
        <p:scale>
          <a:sx n="80" d="100"/>
          <a:sy n="80" d="100"/>
        </p:scale>
        <p:origin x="-82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23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7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4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3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1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653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3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0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1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7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84936-ED2D-482D-9379-DF53153D4150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DE5C-35CA-49E2-B048-B2CB58FF8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71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125730" marR="136525" indent="215900">
              <a:spcAft>
                <a:spcPts val="0"/>
              </a:spcAft>
              <a:tabLst>
                <a:tab pos="1009650" algn="l"/>
                <a:tab pos="2034540" algn="l"/>
                <a:tab pos="3003550" algn="l"/>
                <a:tab pos="3331210" algn="l"/>
                <a:tab pos="4977130" algn="l"/>
              </a:tabLs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ИЗУЧЕНИЯ ПОЛОВОЙ И РЕПРОДУКТИВНОЙ СТРУКТУРЫ ПОПУЛЯЦИЙ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Значение изучения плодовитости рыб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Индивидуальная, относительная и рабочая плодовитость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Плодовитость порционно нерестующих рыб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Популяционная плодовитость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338" y="3760851"/>
            <a:ext cx="43815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6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081762"/>
              </p:ext>
            </p:extLst>
          </p:nvPr>
        </p:nvGraphicFramePr>
        <p:xfrm>
          <a:off x="742950" y="1104614"/>
          <a:ext cx="10668761" cy="5376800"/>
        </p:xfrm>
        <a:graphic>
          <a:graphicData uri="http://schemas.openxmlformats.org/drawingml/2006/table">
            <a:tbl>
              <a:tblPr firstRow="1" firstCol="1" bandRow="1"/>
              <a:tblGrid>
                <a:gridCol w="785730"/>
                <a:gridCol w="988303"/>
                <a:gridCol w="1212917"/>
                <a:gridCol w="1010765"/>
                <a:gridCol w="1212917"/>
                <a:gridCol w="1212917"/>
                <a:gridCol w="1212917"/>
                <a:gridCol w="1010765"/>
                <a:gridCol w="2021530"/>
              </a:tblGrid>
              <a:tr h="855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Номер рыбы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Вся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длина,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Возраст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Вес рыбы, г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Вес яичника, г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Плодовитость, шт.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Относит.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плодовит.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Число яиц в1 г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Отношение веса яичника к весу рыбы, 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1422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20400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28122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1447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23+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16200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2060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174131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24+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342612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26+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419804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26+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22500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268546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23+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24800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3540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349 752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26+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217924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24+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4250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345653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16.4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23613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299 936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23616" y="572758"/>
            <a:ext cx="58155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2 – Сводка по плодовитости рыб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69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8096" y="573025"/>
            <a:ext cx="10585704" cy="4559808"/>
          </a:xfrm>
        </p:spPr>
        <p:txBody>
          <a:bodyPr/>
          <a:lstStyle/>
          <a:p>
            <a:pPr marL="125730" marR="138430" indent="0" algn="ctr">
              <a:spcAft>
                <a:spcPts val="0"/>
              </a:spcAft>
              <a:buNone/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38430" indent="0" algn="ctr"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густеры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перед моментом откладывания первой порции икры можно видеть четыре группы яиц в мм: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38430" indent="21590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икра первой порции – с диаметром преимущественно 0,8-1,2;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38430" indent="21590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икра второй порции – с диаметром преимущественно 0,4-0,6;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38430" indent="21590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икра второй порции – с диаметром изредка 0,7;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38430" indent="21590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икра третьей порции – с диаметром преимущественно 0,2-0,3;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38430" indent="21590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икра третьей порции – с диаметром изредка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0,4.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740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6176"/>
            <a:ext cx="10515600" cy="5530787"/>
          </a:xfrm>
        </p:spPr>
        <p:txBody>
          <a:bodyPr/>
          <a:lstStyle/>
          <a:p>
            <a:pPr marL="125730" marR="13525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Поэтому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предложена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следующая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формула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определения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относительного показателя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видовой плодовитости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125730" marR="135255" indent="0" algn="just">
              <a:spcAft>
                <a:spcPts val="0"/>
              </a:spcAft>
              <a:buNone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35255" indent="0" algn="ctr">
              <a:spcAft>
                <a:spcPts val="0"/>
              </a:spcAft>
              <a:buNone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indent="0">
              <a:buNone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42240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где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 —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число икрометаний в течение жизни. Этим автором из формулы исключается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показатель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image12.png" descr="http://www.zubstom.ru/pars_docs/refs/7/6972/6972_html_m6753773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7744" y="1597152"/>
            <a:ext cx="3218687" cy="11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1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528" y="268828"/>
            <a:ext cx="7877514" cy="59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608" y="573818"/>
            <a:ext cx="7717536" cy="57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50640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Зная среднюю плодовитость разводимых рыб можно:</a:t>
            </a:r>
          </a:p>
          <a:p>
            <a:pPr algn="ctr">
              <a:buFontTx/>
              <a:buChar char="-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составить рыбоводный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завода;</a:t>
            </a:r>
            <a:endParaRPr lang="ru-RU" dirty="0" smtClean="0"/>
          </a:p>
          <a:p>
            <a:pPr algn="ctr">
              <a:buFontTx/>
              <a:buChar char="-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установить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количество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производителей,</a:t>
            </a:r>
            <a:r>
              <a:rPr lang="ru-RU" spc="-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необходимое</a:t>
            </a:r>
            <a:r>
              <a:rPr lang="ru-RU" spc="-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</a:t>
            </a:r>
            <a:r>
              <a:rPr lang="ru-RU" spc="-1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искусственного</a:t>
            </a:r>
            <a:r>
              <a:rPr lang="ru-RU" spc="-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оплодотворения;</a:t>
            </a:r>
          </a:p>
          <a:p>
            <a:pPr algn="ctr">
              <a:buFontTx/>
              <a:buChar char="-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судить об эффективности естественного</a:t>
            </a:r>
            <a:r>
              <a:rPr lang="ru-RU" spc="-28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нереста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рыб.</a:t>
            </a:r>
          </a:p>
          <a:p>
            <a:pPr algn="ctr">
              <a:buFontTx/>
              <a:buChar char="-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352" y="3110675"/>
            <a:ext cx="4623295" cy="30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0150" y="426720"/>
            <a:ext cx="10153650" cy="575024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индивидуальная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плодовитость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—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общее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количество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икринок,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выметываемых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самкой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нерестовый</a:t>
            </a:r>
            <a:r>
              <a:rPr lang="ru-RU" spc="30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период;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относительная — количество икры, приходящееся на единицу веса самки;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рабочая —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количество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икры,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идущее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целей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искусственного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оплодотворения;</a:t>
            </a:r>
            <a:r>
              <a:rPr lang="ru-RU" spc="-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видовая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сумма</a:t>
            </a:r>
            <a:r>
              <a:rPr lang="ru-RU" spc="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икринок,</a:t>
            </a:r>
            <a:r>
              <a:rPr lang="ru-RU" spc="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откладываемых самкой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trike="noStrike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продолжение всей жизни;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популяционная</a:t>
            </a:r>
            <a:r>
              <a:rPr lang="ru-RU" spc="-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плодовитость – 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зрелых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икринок, 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выметываемых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всеми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самками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популяции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один нерестовый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сезон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019" y="3511487"/>
            <a:ext cx="3808781" cy="238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8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взятии проб на плодовитость каждую самку измеряют и взвешивают, берут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чешую,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плавниковый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луч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определения возраста. Затем рыбу вскрывают, весь яичник взвешивают и отделяют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пробу для просчета: у лососей достаточно брать до</a:t>
            </a:r>
            <a:r>
              <a:rPr lang="ru-RU" spc="-28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 г, </a:t>
            </a:r>
            <a:r>
              <a:rPr lang="ru-RU" strike="noStrike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других рыб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— 5—10 г, у ряпушки — 0,5—2 г, чем мельче икринки, тем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меньше</a:t>
            </a:r>
            <a:r>
              <a:rPr lang="ru-RU" spc="-1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навеска.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92" y="2929128"/>
            <a:ext cx="3404800" cy="34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6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816" y="609600"/>
            <a:ext cx="10515600" cy="559174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определения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средних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размеров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икринок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берут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икринок,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располагают</a:t>
            </a:r>
            <a:r>
              <a:rPr lang="ru-RU" spc="8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их</a:t>
            </a:r>
            <a:r>
              <a:rPr lang="ru-RU" spc="9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</a:t>
            </a:r>
            <a:r>
              <a:rPr lang="ru-RU" spc="8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прямой</a:t>
            </a:r>
            <a:r>
              <a:rPr lang="ru-RU" spc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линии,</a:t>
            </a:r>
            <a:r>
              <a:rPr lang="ru-RU" spc="9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определяют</a:t>
            </a:r>
            <a:r>
              <a:rPr lang="ru-RU" spc="8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циркулем</a:t>
            </a:r>
            <a:r>
              <a:rPr lang="ru-RU" spc="9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длину</a:t>
            </a:r>
            <a:r>
              <a:rPr lang="ru-RU" spc="6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этой</a:t>
            </a:r>
            <a:r>
              <a:rPr lang="ru-RU" spc="8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линии</a:t>
            </a:r>
            <a:r>
              <a:rPr lang="ru-RU" spc="8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pc="9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делят ее на 10, получая средний диаметр икринок.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603" y="2036052"/>
            <a:ext cx="4006025" cy="38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2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2352" y="585216"/>
            <a:ext cx="10061448" cy="559174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Объемный способ просчета икры: отделенные от оболочки икринки в 70 %</a:t>
            </a:r>
            <a:r>
              <a:rPr lang="ru-RU" spc="11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спирту</a:t>
            </a:r>
            <a:r>
              <a:rPr lang="ru-RU" spc="8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помещают</a:t>
            </a:r>
            <a:r>
              <a:rPr lang="ru-RU" spc="12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pc="11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калибрированный</a:t>
            </a:r>
            <a:r>
              <a:rPr lang="ru-RU" spc="12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сосуд,</a:t>
            </a:r>
            <a:r>
              <a:rPr lang="ru-RU" spc="1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закрытый</a:t>
            </a:r>
            <a:r>
              <a:rPr lang="ru-RU" spc="12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пробкой.</a:t>
            </a:r>
            <a:r>
              <a:rPr lang="ru-RU" spc="1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Через</a:t>
            </a:r>
            <a:r>
              <a:rPr lang="ru-RU" spc="12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отверстие в </a:t>
            </a:r>
            <a:r>
              <a:rPr lang="ru-RU" strike="noStrike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пробке вводят пипетку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Гензена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жидкость встряхивают для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равномерного распределения в ней икринок, и в то же время в пипетку втягивается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0,5— 1 см</a:t>
            </a:r>
            <a:r>
              <a:rPr lang="ru-RU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спирта с икринками. Затем пробу распределяют с помощью кисточки на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черной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навощенной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дощечке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(10 см</a:t>
            </a:r>
            <a:r>
              <a:rPr lang="ru-RU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разграфленной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квадратные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сантиметры.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Полученные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путем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подсчета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цифры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записывают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разграфленную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бумагу.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828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220478"/>
              </p:ext>
            </p:extLst>
          </p:nvPr>
        </p:nvGraphicFramePr>
        <p:xfrm>
          <a:off x="1040130" y="1499615"/>
          <a:ext cx="10378439" cy="3742945"/>
        </p:xfrm>
        <a:graphic>
          <a:graphicData uri="http://schemas.openxmlformats.org/drawingml/2006/table">
            <a:tbl>
              <a:tblPr firstRow="1" firstCol="1" bandRow="1"/>
              <a:tblGrid>
                <a:gridCol w="1257300"/>
                <a:gridCol w="1383030"/>
                <a:gridCol w="1668780"/>
                <a:gridCol w="1348740"/>
                <a:gridCol w="1714500"/>
                <a:gridCol w="1331748"/>
                <a:gridCol w="1674341"/>
              </a:tblGrid>
              <a:tr h="49987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Длина, см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Волга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Аральское море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6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шт.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к общему количеству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икры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к общему количеству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икры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к общему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количеству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икры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8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21—45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46—50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19,1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51—55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1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56—60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39,3&lt;3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28928" y="677253"/>
            <a:ext cx="74493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 – Средняя индивидуальная плодовитость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59535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555</Words>
  <Application>Microsoft Office PowerPoint</Application>
  <PresentationFormat>Произвольный</PresentationFormat>
  <Paragraphs>174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МЕТОДЫ ИЗУЧЕНИЯ ПОЛОВОЙ И РЕПРОДУКТИВНОЙ СТРУКТУРЫ ПОПУЛЯЦИЙ 1. Значение изучения плодовитости рыб 2. Индивидуальная, относительная и рабочая плодовитость 3. Плодовитость порционно нерестующих рыб 4. Популяционная плодовитость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ИЗУЧЕНИЯ ПОЛОВОЙ И РЕПРОДУКТИВНОЙ СТРУКТУРЫ ПОПУЛЯЦИЙ 1. Значение изучения плодовитости рыб 2. Индивидуальная, относительная и рабочая плодовитость 3. Плодовитость порционно нерестующих рыб 4. Популяционная плодовитость</dc:title>
  <dc:creator>Admin</dc:creator>
  <cp:lastModifiedBy>Larisa</cp:lastModifiedBy>
  <cp:revision>12</cp:revision>
  <cp:lastPrinted>2023-03-27T08:00:33Z</cp:lastPrinted>
  <dcterms:created xsi:type="dcterms:W3CDTF">2023-03-22T11:08:23Z</dcterms:created>
  <dcterms:modified xsi:type="dcterms:W3CDTF">2023-03-27T08:01:47Z</dcterms:modified>
</cp:coreProperties>
</file>